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61" r:id="rId2"/>
    <p:sldId id="257" r:id="rId3"/>
    <p:sldId id="271" r:id="rId4"/>
    <p:sldId id="262" r:id="rId5"/>
    <p:sldId id="275" r:id="rId6"/>
    <p:sldId id="272" r:id="rId7"/>
    <p:sldId id="273" r:id="rId8"/>
    <p:sldId id="274" r:id="rId9"/>
    <p:sldId id="276" r:id="rId10"/>
    <p:sldId id="288" r:id="rId11"/>
    <p:sldId id="277" r:id="rId12"/>
    <p:sldId id="286" r:id="rId13"/>
    <p:sldId id="287" r:id="rId14"/>
    <p:sldId id="28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74" autoAdjust="0"/>
    <p:restoredTop sz="86384" autoAdjust="0"/>
  </p:normalViewPr>
  <p:slideViewPr>
    <p:cSldViewPr snapToGrid="0">
      <p:cViewPr varScale="1">
        <p:scale>
          <a:sx n="152" d="100"/>
          <a:sy n="152" d="100"/>
        </p:scale>
        <p:origin x="156" y="30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9/13/2017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9/13/2017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</a:t>
            </a:r>
            <a:r>
              <a:rPr lang="en-US" baseline="0" dirty="0"/>
              <a:t> introduce DL Workspace, an open source toolkit for turn-key AI Cluster setup and operation.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14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Wait for “Mapped Endpoints” to appear.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121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the </a:t>
            </a:r>
            <a:r>
              <a:rPr lang="en-US" dirty="0" err="1"/>
              <a:t>ssh</a:t>
            </a:r>
            <a:r>
              <a:rPr lang="en-US" dirty="0"/>
              <a:t> command shown in the endpoints. Go to spark directory.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752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may then execute a spark job against the DL workspace backend.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70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monitor executed spark jobs through standard YARN portal.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8202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DL Workspace provides turn-key setup for AI clusters, </a:t>
            </a:r>
            <a:r>
              <a:rPr lang="en-US" baseline="0" dirty="0"/>
              <a:t>allow AI scientist to jump directly to work, and facilitate collaboration and sharing.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657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DL Workspace </a:t>
            </a:r>
            <a:r>
              <a:rPr lang="en-US" baseline="0" dirty="0"/>
              <a:t>provides out-of-box support for multiple Deep Learning toolkit, and big data analytical kits. It </a:t>
            </a:r>
            <a:r>
              <a:rPr lang="en-US" dirty="0"/>
              <a:t>is used daily by</a:t>
            </a:r>
            <a:r>
              <a:rPr lang="en-US" baseline="0" dirty="0"/>
              <a:t> Microsoft employees, and allows AI scientist to run both interactive jobs and batch jobs on cluster.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rest of the video explains the process to launch a Spark job.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50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First, log in via your favorite</a:t>
            </a:r>
            <a:r>
              <a:rPr lang="en-US" baseline="0" dirty="0"/>
              <a:t> provider through open id.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95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log in, click “Submit</a:t>
            </a:r>
            <a:r>
              <a:rPr lang="en-US" baseline="0" dirty="0"/>
              <a:t> New Job”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321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Select a job template, and make</a:t>
            </a:r>
            <a:r>
              <a:rPr lang="en-US" baseline="0" dirty="0"/>
              <a:t> optional adjustment.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82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</a:t>
            </a:r>
            <a:r>
              <a:rPr lang="en-US" baseline="0" dirty="0"/>
              <a:t> “Submit” button to schedule the job for execution.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80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</a:t>
            </a:r>
            <a:r>
              <a:rPr lang="en-US" baseline="0" dirty="0"/>
              <a:t> “View and Manage Jobs”, and select proper job ID to monitor the jobs you have just executed.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30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may need to wait a</a:t>
            </a:r>
            <a:r>
              <a:rPr lang="en-US" baseline="0" dirty="0"/>
              <a:t> few seconds to a few minutes for the job container to be scheduled, downloaded and launched.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16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9/13/2017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9/13/2017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9/13/2017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9/13/2017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9/13/2017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9/13/2017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9/13/2017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9/13/2017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9/13/2017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486FC9-79B0-4876-B9A8-3F65D48DF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183" y="231648"/>
            <a:ext cx="6816121" cy="37451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DL Workspace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Open Source Toolkit for Turn-Key AI Cluster (Introduction)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3D9384E-8DD0-4B54-AE2D-8DE136E0EB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536">
        <p:fade/>
      </p:transition>
    </mc:Choice>
    <mc:Fallback xmlns="">
      <p:transition spd="med" advTm="95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CCCD6BF-2BF1-4951-8408-9CCF696DC4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770"/>
          <a:stretch/>
        </p:blipFill>
        <p:spPr>
          <a:xfrm>
            <a:off x="175845" y="182878"/>
            <a:ext cx="11881667" cy="6388189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0920E29-DD23-4532-8344-2A8ED9160D11}"/>
              </a:ext>
            </a:extLst>
          </p:cNvPr>
          <p:cNvGrpSpPr/>
          <p:nvPr/>
        </p:nvGrpSpPr>
        <p:grpSpPr>
          <a:xfrm>
            <a:off x="887767" y="3935072"/>
            <a:ext cx="7397827" cy="1068405"/>
            <a:chOff x="712460" y="3672960"/>
            <a:chExt cx="7632777" cy="104443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D4240CF-8CED-4238-B0A1-7543885B69AC}"/>
                </a:ext>
              </a:extLst>
            </p:cNvPr>
            <p:cNvSpPr/>
            <p:nvPr/>
          </p:nvSpPr>
          <p:spPr>
            <a:xfrm flipV="1">
              <a:off x="712460" y="3672960"/>
              <a:ext cx="4369140" cy="918544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E87F260-35FF-443C-9713-ED2199B0A415}"/>
                </a:ext>
              </a:extLst>
            </p:cNvPr>
            <p:cNvCxnSpPr>
              <a:cxnSpLocks/>
              <a:stCxn id="16" idx="1"/>
              <a:endCxn id="14" idx="0"/>
            </p:cNvCxnSpPr>
            <p:nvPr/>
          </p:nvCxnSpPr>
          <p:spPr>
            <a:xfrm flipH="1">
              <a:off x="2897030" y="4536872"/>
              <a:ext cx="1204463" cy="54632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471FF0-AA59-40CC-AEB5-0A9F712757B8}"/>
                </a:ext>
              </a:extLst>
            </p:cNvPr>
            <p:cNvSpPr txBox="1"/>
            <p:nvPr/>
          </p:nvSpPr>
          <p:spPr>
            <a:xfrm>
              <a:off x="4101493" y="4356349"/>
              <a:ext cx="4243744" cy="3610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Wait for Mapped Endpoints to appear. 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53FF364-4C72-4F14-8027-BC947FC5E2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63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697">
        <p:fade/>
      </p:transition>
    </mc:Choice>
    <mc:Fallback xmlns="">
      <p:transition spd="med" advClick="0" advTm="36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2E6C43B-2799-4530-AEDD-A9E4C75DEC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409" y="133350"/>
            <a:ext cx="11534217" cy="6651634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0920E29-DD23-4532-8344-2A8ED9160D11}"/>
              </a:ext>
            </a:extLst>
          </p:cNvPr>
          <p:cNvGrpSpPr/>
          <p:nvPr/>
        </p:nvGrpSpPr>
        <p:grpSpPr>
          <a:xfrm>
            <a:off x="433721" y="699067"/>
            <a:ext cx="8650285" cy="1283737"/>
            <a:chOff x="712460" y="3462459"/>
            <a:chExt cx="8925011" cy="125493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D4240CF-8CED-4238-B0A1-7543885B69AC}"/>
                </a:ext>
              </a:extLst>
            </p:cNvPr>
            <p:cNvSpPr/>
            <p:nvPr/>
          </p:nvSpPr>
          <p:spPr>
            <a:xfrm flipV="1">
              <a:off x="712460" y="3462459"/>
              <a:ext cx="5076514" cy="765327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E87F260-35FF-443C-9713-ED2199B0A415}"/>
                </a:ext>
              </a:extLst>
            </p:cNvPr>
            <p:cNvCxnSpPr>
              <a:cxnSpLocks/>
              <a:stCxn id="16" idx="1"/>
              <a:endCxn id="14" idx="0"/>
            </p:cNvCxnSpPr>
            <p:nvPr/>
          </p:nvCxnSpPr>
          <p:spPr>
            <a:xfrm flipH="1" flipV="1">
              <a:off x="3250718" y="4227786"/>
              <a:ext cx="850776" cy="309086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471FF0-AA59-40CC-AEB5-0A9F712757B8}"/>
                </a:ext>
              </a:extLst>
            </p:cNvPr>
            <p:cNvSpPr txBox="1"/>
            <p:nvPr/>
          </p:nvSpPr>
          <p:spPr>
            <a:xfrm>
              <a:off x="4101494" y="4356349"/>
              <a:ext cx="5535977" cy="3610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Execute </a:t>
              </a:r>
              <a:r>
                <a:rPr lang="en-US" dirty="0" err="1">
                  <a:solidFill>
                    <a:srgbClr val="C00000"/>
                  </a:solidFill>
                </a:rPr>
                <a:t>ssh</a:t>
              </a:r>
              <a:r>
                <a:rPr lang="en-US" dirty="0">
                  <a:solidFill>
                    <a:srgbClr val="C00000"/>
                  </a:solidFill>
                </a:rPr>
                <a:t> command to connect to the container 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53FF364-4C72-4F14-8027-BC947FC5E2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84347100-8893-4A7F-B624-844A4DC6BD5A}"/>
              </a:ext>
            </a:extLst>
          </p:cNvPr>
          <p:cNvGrpSpPr/>
          <p:nvPr/>
        </p:nvGrpSpPr>
        <p:grpSpPr>
          <a:xfrm>
            <a:off x="6300132" y="3988949"/>
            <a:ext cx="4824892" cy="1283738"/>
            <a:chOff x="1288562" y="3462458"/>
            <a:chExt cx="5431848" cy="1254937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CF2C94CD-2FB4-4AC5-AB7B-ABF2117655FA}"/>
                </a:ext>
              </a:extLst>
            </p:cNvPr>
            <p:cNvSpPr/>
            <p:nvPr/>
          </p:nvSpPr>
          <p:spPr>
            <a:xfrm flipV="1">
              <a:off x="1288562" y="3462458"/>
              <a:ext cx="3806055" cy="46336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628C7EC-D717-4FF8-B1EB-B295CF685103}"/>
                </a:ext>
              </a:extLst>
            </p:cNvPr>
            <p:cNvCxnSpPr>
              <a:cxnSpLocks/>
              <a:stCxn id="20" idx="1"/>
              <a:endCxn id="18" idx="0"/>
            </p:cNvCxnSpPr>
            <p:nvPr/>
          </p:nvCxnSpPr>
          <p:spPr>
            <a:xfrm flipH="1" flipV="1">
              <a:off x="3191590" y="3925818"/>
              <a:ext cx="909904" cy="611054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E2278A1-F9D1-46ED-B912-F7C3375E0220}"/>
                </a:ext>
              </a:extLst>
            </p:cNvPr>
            <p:cNvSpPr txBox="1"/>
            <p:nvPr/>
          </p:nvSpPr>
          <p:spPr>
            <a:xfrm>
              <a:off x="4101494" y="4356349"/>
              <a:ext cx="2618916" cy="3610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go to spark directory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5814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697">
        <p:fade/>
      </p:transition>
    </mc:Choice>
    <mc:Fallback xmlns="">
      <p:transition spd="med" advClick="0" advTm="36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1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069B27-AEC3-4E4D-83A7-8042C256D9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037" y="186218"/>
            <a:ext cx="11721561" cy="675967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0920E29-DD23-4532-8344-2A8ED9160D11}"/>
              </a:ext>
            </a:extLst>
          </p:cNvPr>
          <p:cNvGrpSpPr/>
          <p:nvPr/>
        </p:nvGrpSpPr>
        <p:grpSpPr>
          <a:xfrm>
            <a:off x="285227" y="699064"/>
            <a:ext cx="7221424" cy="1283740"/>
            <a:chOff x="559250" y="3462456"/>
            <a:chExt cx="7450772" cy="1254939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D4240CF-8CED-4238-B0A1-7543885B69AC}"/>
                </a:ext>
              </a:extLst>
            </p:cNvPr>
            <p:cNvSpPr/>
            <p:nvPr/>
          </p:nvSpPr>
          <p:spPr>
            <a:xfrm flipV="1">
              <a:off x="559250" y="3462456"/>
              <a:ext cx="4725857" cy="101418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E87F260-35FF-443C-9713-ED2199B0A415}"/>
                </a:ext>
              </a:extLst>
            </p:cNvPr>
            <p:cNvCxnSpPr>
              <a:cxnSpLocks/>
              <a:stCxn id="16" idx="1"/>
              <a:endCxn id="14" idx="0"/>
            </p:cNvCxnSpPr>
            <p:nvPr/>
          </p:nvCxnSpPr>
          <p:spPr>
            <a:xfrm flipH="1" flipV="1">
              <a:off x="2922179" y="4476636"/>
              <a:ext cx="1179314" cy="60236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471FF0-AA59-40CC-AEB5-0A9F712757B8}"/>
                </a:ext>
              </a:extLst>
            </p:cNvPr>
            <p:cNvSpPr txBox="1"/>
            <p:nvPr/>
          </p:nvSpPr>
          <p:spPr>
            <a:xfrm>
              <a:off x="4101494" y="4356349"/>
              <a:ext cx="3908528" cy="3610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Execute spark command on cluster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53FF364-4C72-4F14-8027-BC947FC5E2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179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697">
        <p:fade/>
      </p:transition>
    </mc:Choice>
    <mc:Fallback xmlns="">
      <p:transition spd="med" advClick="0" advTm="36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F56596-49BE-4639-98EC-9F5B70940B2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987" b="4098"/>
          <a:stretch/>
        </p:blipFill>
        <p:spPr>
          <a:xfrm>
            <a:off x="175846" y="251669"/>
            <a:ext cx="11844750" cy="605685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7CAADAF-D329-4362-BED7-ED491C16414E}"/>
              </a:ext>
            </a:extLst>
          </p:cNvPr>
          <p:cNvGrpSpPr/>
          <p:nvPr/>
        </p:nvGrpSpPr>
        <p:grpSpPr>
          <a:xfrm>
            <a:off x="630316" y="5410895"/>
            <a:ext cx="10769357" cy="685098"/>
            <a:chOff x="565908" y="5393387"/>
            <a:chExt cx="11111385" cy="66972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252B8FD-3B80-482F-8E0B-BC7F9CC44A1A}"/>
                </a:ext>
              </a:extLst>
            </p:cNvPr>
            <p:cNvSpPr/>
            <p:nvPr/>
          </p:nvSpPr>
          <p:spPr>
            <a:xfrm>
              <a:off x="565908" y="5393387"/>
              <a:ext cx="5321735" cy="669728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117E098-B49A-4EC7-BDDF-844DF7865834}"/>
                </a:ext>
              </a:extLst>
            </p:cNvPr>
            <p:cNvCxnSpPr>
              <a:cxnSpLocks/>
              <a:stCxn id="11" idx="1"/>
              <a:endCxn id="9" idx="0"/>
            </p:cNvCxnSpPr>
            <p:nvPr/>
          </p:nvCxnSpPr>
          <p:spPr>
            <a:xfrm flipH="1" flipV="1">
              <a:off x="3226776" y="5393387"/>
              <a:ext cx="2980695" cy="180523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E7C8C7-F653-44C4-BE2C-0CC3CCEF064A}"/>
                </a:ext>
              </a:extLst>
            </p:cNvPr>
            <p:cNvSpPr txBox="1"/>
            <p:nvPr/>
          </p:nvSpPr>
          <p:spPr>
            <a:xfrm>
              <a:off x="6207471" y="5393387"/>
              <a:ext cx="5469822" cy="3610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Here is the log &amp; output of the executed spark job.</a:t>
              </a: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6D65B50-1309-416D-8833-9426AD5E39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207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518">
        <p:fade/>
      </p:transition>
    </mc:Choice>
    <mc:Fallback xmlns="">
      <p:transition spd="med" advClick="0" advTm="85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DL Workspace provides 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T</a:t>
            </a:r>
            <a:r>
              <a:rPr lang="en-US" dirty="0"/>
              <a:t>urn-key setup for </a:t>
            </a:r>
            <a:r>
              <a:rPr lang="en-US" altLang="zh-CN" dirty="0"/>
              <a:t>AI cluster (in public cloud or on-perm)</a:t>
            </a:r>
            <a:endParaRPr lang="en-US" dirty="0"/>
          </a:p>
          <a:p>
            <a:r>
              <a:rPr lang="en-US" dirty="0"/>
              <a:t>Allow AI scientist to run jobs (interactive exploration, training, inferencing, data analytics) with fully setup software/hardware environment</a:t>
            </a:r>
          </a:p>
          <a:p>
            <a:r>
              <a:rPr lang="en-US" dirty="0"/>
              <a:t>Using DL Workspace, AI scientists can easily collaborate, and share job setup, and maximize job productivity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9252962-E7D2-444D-A757-D68734D698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131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1899">
        <p:fade/>
      </p:transition>
    </mc:Choice>
    <mc:Fallback xmlns="">
      <p:transition spd="med" advClick="0" advTm="118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DL Workspace is 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O</a:t>
            </a:r>
            <a:r>
              <a:rPr lang="en-US" dirty="0"/>
              <a:t>pen source toolkit for turn-key </a:t>
            </a:r>
            <a:r>
              <a:rPr lang="en-US" altLang="zh-CN" dirty="0"/>
              <a:t>AI cluster setup</a:t>
            </a:r>
            <a:endParaRPr lang="en-US" dirty="0"/>
          </a:p>
          <a:p>
            <a:r>
              <a:rPr lang="en-US" dirty="0"/>
              <a:t>Used for daily development/production in Microsoft internal groups (e.g., Microsoft Cognitive Services, </a:t>
            </a:r>
            <a:r>
              <a:rPr lang="en-US" altLang="zh-CN" dirty="0"/>
              <a:t>SwiftKey, </a:t>
            </a:r>
            <a:r>
              <a:rPr lang="en-US" dirty="0"/>
              <a:t>Bing </a:t>
            </a:r>
            <a:r>
              <a:rPr lang="en-US" altLang="zh-CN" dirty="0"/>
              <a:t>Relevance)</a:t>
            </a:r>
            <a:endParaRPr lang="en-US" dirty="0"/>
          </a:p>
          <a:p>
            <a:r>
              <a:rPr lang="en-US" dirty="0"/>
              <a:t>Allow AI scientist to run jobs (interactive exploration, training, inferencing, data analytics)</a:t>
            </a:r>
          </a:p>
          <a:p>
            <a:pPr lvl="1"/>
            <a:r>
              <a:rPr lang="en-US" dirty="0"/>
              <a:t>Resource managed by cluster</a:t>
            </a:r>
          </a:p>
          <a:p>
            <a:pPr lvl="1"/>
            <a:r>
              <a:rPr lang="en-US" dirty="0"/>
              <a:t>Turn-key operation (automatic </a:t>
            </a:r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setup &amp;</a:t>
            </a:r>
            <a:r>
              <a:rPr lang="zh-CN" altLang="en-US" dirty="0"/>
              <a:t> </a:t>
            </a:r>
            <a:r>
              <a:rPr lang="en-US" altLang="zh-CN" dirty="0"/>
              <a:t>cluster</a:t>
            </a:r>
            <a:r>
              <a:rPr lang="zh-CN" altLang="en-US" dirty="0"/>
              <a:t> </a:t>
            </a:r>
            <a:r>
              <a:rPr lang="en-US" altLang="zh-CN" dirty="0"/>
              <a:t>configuration)</a:t>
            </a:r>
          </a:p>
          <a:p>
            <a:pPr marL="388620" indent="-342900"/>
            <a:r>
              <a:rPr lang="en-US" dirty="0"/>
              <a:t>Out-of-box support</a:t>
            </a:r>
          </a:p>
          <a:p>
            <a:pPr marL="617220" lvl="1" indent="-342900"/>
            <a:r>
              <a:rPr lang="en-US" dirty="0"/>
              <a:t>All major DL toolkits (TensorFlow, CNTK, Caffe, </a:t>
            </a:r>
            <a:r>
              <a:rPr lang="en-US" dirty="0" err="1"/>
              <a:t>MxNet</a:t>
            </a:r>
            <a:r>
              <a:rPr lang="en-US" dirty="0"/>
              <a:t>, etc..)</a:t>
            </a:r>
          </a:p>
          <a:p>
            <a:pPr marL="617220" lvl="1" indent="-342900"/>
            <a:r>
              <a:rPr lang="en-US" dirty="0"/>
              <a:t>Big data analytics (Hadoop/Spark)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937EEB83-9B52-4E49-A6C3-0F019C0FF8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195">
        <p:fade/>
      </p:transition>
    </mc:Choice>
    <mc:Fallback xmlns="">
      <p:transition spd="med" advTm="191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8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486FC9-79B0-4876-B9A8-3F65D48DF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183" y="231648"/>
            <a:ext cx="6816121" cy="37451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zh-CN" dirty="0" err="1">
                <a:solidFill>
                  <a:srgbClr val="C00000"/>
                </a:solidFill>
              </a:rPr>
              <a:t>WorkFlow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5CEAD41-3243-4950-8B1A-7BBD86B4CB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8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361">
        <p:fade/>
      </p:transition>
    </mc:Choice>
    <mc:Fallback xmlns="">
      <p:transition spd="med" advClick="0" advTm="53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0BCE71-1D4E-4948-8FF6-715E7FA995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599"/>
          <a:stretch/>
        </p:blipFill>
        <p:spPr>
          <a:xfrm>
            <a:off x="168636" y="151504"/>
            <a:ext cx="11837703" cy="616052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753DA38-6A65-440D-8ADB-946568A4DE0B}"/>
              </a:ext>
            </a:extLst>
          </p:cNvPr>
          <p:cNvGrpSpPr/>
          <p:nvPr/>
        </p:nvGrpSpPr>
        <p:grpSpPr>
          <a:xfrm>
            <a:off x="7399020" y="240280"/>
            <a:ext cx="3886199" cy="1260372"/>
            <a:chOff x="7399020" y="240280"/>
            <a:chExt cx="3886199" cy="126037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624CACA-6521-4AF0-81B9-4228198CF136}"/>
                </a:ext>
              </a:extLst>
            </p:cNvPr>
            <p:cNvSpPr/>
            <p:nvPr/>
          </p:nvSpPr>
          <p:spPr>
            <a:xfrm>
              <a:off x="8282940" y="240280"/>
              <a:ext cx="3002279" cy="44552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9B746C9-4D21-4CE8-B540-89ECA01DA358}"/>
                </a:ext>
              </a:extLst>
            </p:cNvPr>
            <p:cNvCxnSpPr>
              <a:cxnSpLocks/>
              <a:stCxn id="7" idx="4"/>
              <a:endCxn id="11" idx="0"/>
            </p:cNvCxnSpPr>
            <p:nvPr/>
          </p:nvCxnSpPr>
          <p:spPr>
            <a:xfrm flipH="1">
              <a:off x="9052560" y="685800"/>
              <a:ext cx="731520" cy="445520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DB26C2-D3FB-4323-AD31-1737EB343DA8}"/>
                </a:ext>
              </a:extLst>
            </p:cNvPr>
            <p:cNvSpPr txBox="1"/>
            <p:nvPr/>
          </p:nvSpPr>
          <p:spPr>
            <a:xfrm>
              <a:off x="7399020" y="1131320"/>
              <a:ext cx="3307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authentication via open id</a:t>
              </a: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84E7D91-41C4-4376-B1CD-DEE024E399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1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474">
        <p:fade/>
      </p:transition>
    </mc:Choice>
    <mc:Fallback xmlns="">
      <p:transition spd="med" advClick="0" advTm="44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96A568-B329-4C50-AF96-984D6D5229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369"/>
          <a:stretch/>
        </p:blipFill>
        <p:spPr>
          <a:xfrm>
            <a:off x="186431" y="138210"/>
            <a:ext cx="11831436" cy="617381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0ACC900-24D7-417B-BFEE-24BCC137C274}"/>
              </a:ext>
            </a:extLst>
          </p:cNvPr>
          <p:cNvGrpSpPr/>
          <p:nvPr/>
        </p:nvGrpSpPr>
        <p:grpSpPr>
          <a:xfrm>
            <a:off x="7399020" y="240280"/>
            <a:ext cx="2899077" cy="1260372"/>
            <a:chOff x="7399020" y="240280"/>
            <a:chExt cx="3886199" cy="126037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FC46908-0948-404B-B44D-186936B158AC}"/>
                </a:ext>
              </a:extLst>
            </p:cNvPr>
            <p:cNvSpPr/>
            <p:nvPr/>
          </p:nvSpPr>
          <p:spPr>
            <a:xfrm>
              <a:off x="9916664" y="240280"/>
              <a:ext cx="1368555" cy="27462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FAA6B9EA-2A96-4F94-BF56-5F4BD15F9CBF}"/>
                </a:ext>
              </a:extLst>
            </p:cNvPr>
            <p:cNvCxnSpPr>
              <a:cxnSpLocks/>
              <a:stCxn id="10" idx="4"/>
              <a:endCxn id="13" idx="0"/>
            </p:cNvCxnSpPr>
            <p:nvPr/>
          </p:nvCxnSpPr>
          <p:spPr>
            <a:xfrm flipH="1">
              <a:off x="9052560" y="514905"/>
              <a:ext cx="1548382" cy="616415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1D91754-A4A8-407E-907C-094123D46D4B}"/>
                </a:ext>
              </a:extLst>
            </p:cNvPr>
            <p:cNvSpPr txBox="1"/>
            <p:nvPr/>
          </p:nvSpPr>
          <p:spPr>
            <a:xfrm>
              <a:off x="7399020" y="1131320"/>
              <a:ext cx="3307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once log in …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FAB7FE-4FC8-4588-99E0-3D59599861F1}"/>
              </a:ext>
            </a:extLst>
          </p:cNvPr>
          <p:cNvGrpSpPr/>
          <p:nvPr/>
        </p:nvGrpSpPr>
        <p:grpSpPr>
          <a:xfrm>
            <a:off x="2693286" y="240280"/>
            <a:ext cx="2742202" cy="1260372"/>
            <a:chOff x="7399020" y="240280"/>
            <a:chExt cx="3633260" cy="126037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FA51A05-8105-42D4-B29C-DC6AEB32D4FC}"/>
                </a:ext>
              </a:extLst>
            </p:cNvPr>
            <p:cNvSpPr/>
            <p:nvPr/>
          </p:nvSpPr>
          <p:spPr>
            <a:xfrm>
              <a:off x="7535729" y="240280"/>
              <a:ext cx="1470299" cy="27462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CD95AC6-3118-44B1-9545-23E5A1E90DC3}"/>
                </a:ext>
              </a:extLst>
            </p:cNvPr>
            <p:cNvCxnSpPr>
              <a:cxnSpLocks/>
              <a:stCxn id="16" idx="4"/>
            </p:cNvCxnSpPr>
            <p:nvPr/>
          </p:nvCxnSpPr>
          <p:spPr>
            <a:xfrm>
              <a:off x="8270879" y="514905"/>
              <a:ext cx="1185935" cy="616415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22B3B55-ECF8-492A-9CCD-EE465D8F82C5}"/>
                </a:ext>
              </a:extLst>
            </p:cNvPr>
            <p:cNvSpPr txBox="1"/>
            <p:nvPr/>
          </p:nvSpPr>
          <p:spPr>
            <a:xfrm>
              <a:off x="7399020" y="1131320"/>
              <a:ext cx="363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Select “Submit New Job”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D58A201-D230-4AD4-A2DE-FCBBD116C6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32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150">
        <p:fade/>
      </p:transition>
    </mc:Choice>
    <mc:Fallback xmlns="">
      <p:transition spd="med" advClick="0" advTm="41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2EE58D-72E2-4A42-AED8-798DD229043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528"/>
          <a:stretch/>
        </p:blipFill>
        <p:spPr>
          <a:xfrm>
            <a:off x="167624" y="138737"/>
            <a:ext cx="11871976" cy="6183406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4D188FB-C126-4F52-9420-F50EE6712C12}"/>
              </a:ext>
            </a:extLst>
          </p:cNvPr>
          <p:cNvGrpSpPr/>
          <p:nvPr/>
        </p:nvGrpSpPr>
        <p:grpSpPr>
          <a:xfrm>
            <a:off x="3533313" y="1553593"/>
            <a:ext cx="6618171" cy="1179875"/>
            <a:chOff x="3559946" y="1695635"/>
            <a:chExt cx="6618171" cy="117987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5589CBD-5596-40C2-87E2-95931EBD9B4E}"/>
                </a:ext>
              </a:extLst>
            </p:cNvPr>
            <p:cNvSpPr/>
            <p:nvPr/>
          </p:nvSpPr>
          <p:spPr>
            <a:xfrm>
              <a:off x="3559946" y="1695635"/>
              <a:ext cx="2237172" cy="256545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27C0AC4E-8422-49C7-93B1-7B1432A033B6}"/>
                </a:ext>
              </a:extLst>
            </p:cNvPr>
            <p:cNvCxnSpPr>
              <a:cxnSpLocks/>
              <a:stCxn id="17" idx="1"/>
              <a:endCxn id="3" idx="6"/>
            </p:cNvCxnSpPr>
            <p:nvPr/>
          </p:nvCxnSpPr>
          <p:spPr>
            <a:xfrm flipH="1" flipV="1">
              <a:off x="5797118" y="1823908"/>
              <a:ext cx="1464816" cy="589937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6AC1406-1986-488A-94C3-7BCCDF827D95}"/>
                </a:ext>
              </a:extLst>
            </p:cNvPr>
            <p:cNvSpPr txBox="1"/>
            <p:nvPr/>
          </p:nvSpPr>
          <p:spPr>
            <a:xfrm>
              <a:off x="7261934" y="1952180"/>
              <a:ext cx="291618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Select a template,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make optional modification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on job template</a:t>
              </a:r>
            </a:p>
          </p:txBody>
        </p: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FA8ACCB-9722-4679-AB73-43F1151E69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946">
        <p:fade/>
      </p:transition>
    </mc:Choice>
    <mc:Fallback xmlns="">
      <p:transition spd="med" advClick="0" advTm="49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3495DBE-8890-4240-A62C-6C281043771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528"/>
          <a:stretch/>
        </p:blipFill>
        <p:spPr>
          <a:xfrm>
            <a:off x="170040" y="145042"/>
            <a:ext cx="11869559" cy="618214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62550F3-2701-4EC0-B180-4F79E5DCE4DE}"/>
              </a:ext>
            </a:extLst>
          </p:cNvPr>
          <p:cNvGrpSpPr/>
          <p:nvPr/>
        </p:nvGrpSpPr>
        <p:grpSpPr>
          <a:xfrm>
            <a:off x="6487078" y="4802377"/>
            <a:ext cx="2058139" cy="1234744"/>
            <a:chOff x="6064929" y="4056346"/>
            <a:chExt cx="2058139" cy="123474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EBE2A2C-C1E3-4440-9DF5-BBF91807DB94}"/>
                </a:ext>
              </a:extLst>
            </p:cNvPr>
            <p:cNvSpPr/>
            <p:nvPr/>
          </p:nvSpPr>
          <p:spPr>
            <a:xfrm>
              <a:off x="7261934" y="4884197"/>
              <a:ext cx="861134" cy="40689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B83191E-BB66-48D2-BA5E-571B8185AF9B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>
              <a:off x="6320656" y="4438835"/>
              <a:ext cx="1371845" cy="445362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3F7BD08-A9A4-4F8E-BDEA-FA3BEF917CF5}"/>
                </a:ext>
              </a:extLst>
            </p:cNvPr>
            <p:cNvSpPr txBox="1"/>
            <p:nvPr/>
          </p:nvSpPr>
          <p:spPr>
            <a:xfrm>
              <a:off x="6064929" y="4056346"/>
              <a:ext cx="1467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submit a job</a:t>
              </a: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2EA431F-B9F6-464B-812B-14CF165C37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3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268">
        <p:fade/>
      </p:transition>
    </mc:Choice>
    <mc:Fallback xmlns="">
      <p:transition spd="med" advClick="0" advTm="42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C931E6-CC1B-4D1F-ABB7-6F3CF5E99B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758" b="14693"/>
          <a:stretch/>
        </p:blipFill>
        <p:spPr>
          <a:xfrm>
            <a:off x="140450" y="195307"/>
            <a:ext cx="11832350" cy="508690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1DB3FA0-F55D-481E-AB94-E1B456A26B3B}"/>
              </a:ext>
            </a:extLst>
          </p:cNvPr>
          <p:cNvGrpSpPr/>
          <p:nvPr/>
        </p:nvGrpSpPr>
        <p:grpSpPr>
          <a:xfrm>
            <a:off x="3098307" y="1084838"/>
            <a:ext cx="5239190" cy="708451"/>
            <a:chOff x="3808520" y="985421"/>
            <a:chExt cx="5239190" cy="919748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D1DDEF5-8BD4-4CF2-A36E-2A1E6F6764C9}"/>
                </a:ext>
              </a:extLst>
            </p:cNvPr>
            <p:cNvSpPr/>
            <p:nvPr/>
          </p:nvSpPr>
          <p:spPr>
            <a:xfrm flipV="1">
              <a:off x="3808520" y="985421"/>
              <a:ext cx="1553593" cy="372862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48D2970-F466-48D4-8CB7-5176E6E0D384}"/>
                </a:ext>
              </a:extLst>
            </p:cNvPr>
            <p:cNvCxnSpPr>
              <a:cxnSpLocks/>
              <a:endCxn id="15" idx="0"/>
            </p:cNvCxnSpPr>
            <p:nvPr/>
          </p:nvCxnSpPr>
          <p:spPr>
            <a:xfrm flipH="1" flipV="1">
              <a:off x="4585317" y="1358283"/>
              <a:ext cx="1238434" cy="355109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1448637-8331-4788-BBDE-271C0268A7ED}"/>
                </a:ext>
              </a:extLst>
            </p:cNvPr>
            <p:cNvSpPr txBox="1"/>
            <p:nvPr/>
          </p:nvSpPr>
          <p:spPr>
            <a:xfrm>
              <a:off x="5823751" y="1535837"/>
              <a:ext cx="3223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Select to view submitted jobs 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9CC4AAA-BB87-4D4D-96D0-93238581B017}"/>
              </a:ext>
            </a:extLst>
          </p:cNvPr>
          <p:cNvGrpSpPr/>
          <p:nvPr/>
        </p:nvGrpSpPr>
        <p:grpSpPr>
          <a:xfrm>
            <a:off x="1180729" y="3011820"/>
            <a:ext cx="5235079" cy="663682"/>
            <a:chOff x="2202342" y="1388118"/>
            <a:chExt cx="5235079" cy="66368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7B7D3F1-3BBE-44CA-A51E-24FFB7CF82D9}"/>
                </a:ext>
              </a:extLst>
            </p:cNvPr>
            <p:cNvSpPr/>
            <p:nvPr/>
          </p:nvSpPr>
          <p:spPr>
            <a:xfrm flipV="1">
              <a:off x="2202342" y="1388118"/>
              <a:ext cx="2752078" cy="337351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5311CA4B-CB0F-4E61-8E7F-4B697297546B}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 flipH="1" flipV="1">
              <a:off x="3578381" y="1725469"/>
              <a:ext cx="2245370" cy="105630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9667B09-5F2A-4E7E-B744-CB0426CE2963}"/>
                </a:ext>
              </a:extLst>
            </p:cNvPr>
            <p:cNvSpPr txBox="1"/>
            <p:nvPr/>
          </p:nvSpPr>
          <p:spPr>
            <a:xfrm>
              <a:off x="5816464" y="1682468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Select Job ID 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24BF3E7-E5BA-4C65-B52F-183595ECAA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7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151">
        <p:fade/>
      </p:transition>
    </mc:Choice>
    <mc:Fallback xmlns="">
      <p:transition spd="med" advClick="0" advTm="81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33B3A0-3662-48C8-BC94-77F45BB2624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345"/>
          <a:stretch/>
        </p:blipFill>
        <p:spPr>
          <a:xfrm>
            <a:off x="161160" y="151348"/>
            <a:ext cx="11876363" cy="6199001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7CAADAF-D329-4362-BED7-ED491C16414E}"/>
              </a:ext>
            </a:extLst>
          </p:cNvPr>
          <p:cNvGrpSpPr/>
          <p:nvPr/>
        </p:nvGrpSpPr>
        <p:grpSpPr>
          <a:xfrm>
            <a:off x="630316" y="2911875"/>
            <a:ext cx="11408415" cy="2361517"/>
            <a:chOff x="565908" y="2950429"/>
            <a:chExt cx="11770740" cy="230853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252B8FD-3B80-482F-8E0B-BC7F9CC44A1A}"/>
                </a:ext>
              </a:extLst>
            </p:cNvPr>
            <p:cNvSpPr/>
            <p:nvPr/>
          </p:nvSpPr>
          <p:spPr>
            <a:xfrm flipV="1">
              <a:off x="565908" y="2950429"/>
              <a:ext cx="5321735" cy="1518736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117E098-B49A-4EC7-BDDF-844DF7865834}"/>
                </a:ext>
              </a:extLst>
            </p:cNvPr>
            <p:cNvCxnSpPr>
              <a:cxnSpLocks/>
              <a:stCxn id="11" idx="1"/>
              <a:endCxn id="9" idx="0"/>
            </p:cNvCxnSpPr>
            <p:nvPr/>
          </p:nvCxnSpPr>
          <p:spPr>
            <a:xfrm flipH="1" flipV="1">
              <a:off x="3226775" y="4469165"/>
              <a:ext cx="874708" cy="338491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E7C8C7-F653-44C4-BE2C-0CC3CCEF064A}"/>
                </a:ext>
              </a:extLst>
            </p:cNvPr>
            <p:cNvSpPr txBox="1"/>
            <p:nvPr/>
          </p:nvSpPr>
          <p:spPr>
            <a:xfrm>
              <a:off x="4101483" y="4356349"/>
              <a:ext cx="8235165" cy="9026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You may need to wait between a few seconds (execution of old job) to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several minutes (new job) for the job container to be scheduled, downloaded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and launched </a:t>
              </a: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6D65B50-1309-416D-8833-9426AD5E39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9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8518">
        <p:fade/>
      </p:transition>
    </mc:Choice>
    <mc:Fallback xmlns="">
      <p:transition spd="med" advClick="0" advTm="85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377</TotalTime>
  <Words>513</Words>
  <Application>Microsoft Office PowerPoint</Application>
  <PresentationFormat>Widescreen</PresentationFormat>
  <Paragraphs>61</Paragraphs>
  <Slides>14</Slides>
  <Notes>14</Notes>
  <HiddenSlides>0</HiddenSlides>
  <MMClips>14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幼圆</vt:lpstr>
      <vt:lpstr>Arial</vt:lpstr>
      <vt:lpstr>Diamond Grid 16x9</vt:lpstr>
      <vt:lpstr>DL Workspace</vt:lpstr>
      <vt:lpstr>DL Workspace is …</vt:lpstr>
      <vt:lpstr>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DL Workspace provides 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DL Workspace</dc:title>
  <dc:creator>Jin Li (MICROSOFT RESEARCH)</dc:creator>
  <cp:lastModifiedBy>Jin Li (MICROSOFT RESEARCH)</cp:lastModifiedBy>
  <cp:revision>60</cp:revision>
  <dcterms:created xsi:type="dcterms:W3CDTF">2017-09-13T18:34:11Z</dcterms:created>
  <dcterms:modified xsi:type="dcterms:W3CDTF">2017-09-14T02:25:46Z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  <property fmtid="{D5CDD505-2E9C-101B-9397-08002B2CF9AE}" pid="8" name="MSIP_Label_f42aa342-8706-4288-bd11-ebb85995028c_Enabled">
    <vt:lpwstr>True</vt:lpwstr>
  </property>
  <property fmtid="{D5CDD505-2E9C-101B-9397-08002B2CF9AE}" pid="9" name="MSIP_Label_f42aa342-8706-4288-bd11-ebb85995028c_SiteId">
    <vt:lpwstr>72f988bf-86f1-41af-91ab-2d7cd011db47</vt:lpwstr>
  </property>
  <property fmtid="{D5CDD505-2E9C-101B-9397-08002B2CF9AE}" pid="10" name="MSIP_Label_f42aa342-8706-4288-bd11-ebb85995028c_Ref">
    <vt:lpwstr>https://api.informationprotection.azure.com/api/72f988bf-86f1-41af-91ab-2d7cd011db47</vt:lpwstr>
  </property>
  <property fmtid="{D5CDD505-2E9C-101B-9397-08002B2CF9AE}" pid="11" name="MSIP_Label_f42aa342-8706-4288-bd11-ebb85995028c_Owner">
    <vt:lpwstr>jinl@microsoft.com</vt:lpwstr>
  </property>
  <property fmtid="{D5CDD505-2E9C-101B-9397-08002B2CF9AE}" pid="12" name="MSIP_Label_f42aa342-8706-4288-bd11-ebb85995028c_SetDate">
    <vt:lpwstr>2017-09-13T11:37:19.6917988-07:00</vt:lpwstr>
  </property>
  <property fmtid="{D5CDD505-2E9C-101B-9397-08002B2CF9AE}" pid="13" name="MSIP_Label_f42aa342-8706-4288-bd11-ebb85995028c_Name">
    <vt:lpwstr>General</vt:lpwstr>
  </property>
  <property fmtid="{D5CDD505-2E9C-101B-9397-08002B2CF9AE}" pid="14" name="MSIP_Label_f42aa342-8706-4288-bd11-ebb85995028c_Application">
    <vt:lpwstr>Microsoft Azure Information Protection</vt:lpwstr>
  </property>
  <property fmtid="{D5CDD505-2E9C-101B-9397-08002B2CF9AE}" pid="15" name="MSIP_Label_f42aa342-8706-4288-bd11-ebb85995028c_Extended_MSFT_Method">
    <vt:lpwstr>Automatic</vt:lpwstr>
  </property>
  <property fmtid="{D5CDD505-2E9C-101B-9397-08002B2CF9AE}" pid="16" name="Sensitivity">
    <vt:lpwstr>General</vt:lpwstr>
  </property>
</Properties>
</file>